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42"/>
  </p:notesMasterIdLst>
  <p:sldIdLst>
    <p:sldId id="257" r:id="rId3"/>
    <p:sldId id="294" r:id="rId4"/>
    <p:sldId id="296" r:id="rId5"/>
    <p:sldId id="297" r:id="rId6"/>
    <p:sldId id="295" r:id="rId7"/>
    <p:sldId id="298" r:id="rId8"/>
    <p:sldId id="300" r:id="rId9"/>
    <p:sldId id="299" r:id="rId10"/>
    <p:sldId id="304" r:id="rId11"/>
    <p:sldId id="301" r:id="rId12"/>
    <p:sldId id="302" r:id="rId13"/>
    <p:sldId id="303" r:id="rId14"/>
    <p:sldId id="305" r:id="rId15"/>
    <p:sldId id="306" r:id="rId16"/>
    <p:sldId id="307" r:id="rId17"/>
    <p:sldId id="345" r:id="rId18"/>
    <p:sldId id="340" r:id="rId19"/>
    <p:sldId id="341" r:id="rId20"/>
    <p:sldId id="343" r:id="rId21"/>
    <p:sldId id="338" r:id="rId22"/>
    <p:sldId id="339" r:id="rId23"/>
    <p:sldId id="344" r:id="rId24"/>
    <p:sldId id="309" r:id="rId25"/>
    <p:sldId id="308" r:id="rId26"/>
    <p:sldId id="326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11" r:id="rId35"/>
    <p:sldId id="312" r:id="rId36"/>
    <p:sldId id="313" r:id="rId37"/>
    <p:sldId id="314" r:id="rId38"/>
    <p:sldId id="315" r:id="rId39"/>
    <p:sldId id="316" r:id="rId40"/>
    <p:sldId id="259" r:id="rId4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368AC2F-FCD3-4417-8EEC-A7F28F25D91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7A856E0-E60A-417C-B283-58E258A68E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6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03256E4B-2CF7-4E41-A25A-4E5EEBF854ED}" type="slidenum">
              <a:rPr lang="en-US" altLang="zh-CN" smtClean="0"/>
              <a:pPr eaLnBrk="1" hangingPunct="1"/>
              <a:t>37</a:t>
            </a:fld>
            <a:endParaRPr lang="en-US" altLang="zh-CN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02BD4-72CE-4DF7-8D94-D2021A4E04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752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67605-D3A7-40B8-9B71-5846B47FE5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771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B1C86-87EF-4A76-B1B2-D85AE5528A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2591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66845899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204961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74613338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872954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28252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370136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25773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57944295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82ED7-8EE7-43D8-8A3C-6D9A591EFC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6962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1635353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741402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888823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CA0E0-A7A2-429A-8075-D178F8A8362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742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6663D-8D76-4A81-A8F3-DA19EB45A8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732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B8A1E-E9CC-48D7-991E-51DA3781A8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197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90B6D-321B-4CEA-832B-2AB6DA96ED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157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EB3EE-39B7-4D35-A047-39453FAF0B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229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5802-553D-4578-BAC6-9B0AB83C86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499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4EC0-744F-41F3-ABF2-4C7C027330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333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B876032-F080-4197-B7CE-B6A4F066C3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bckj.cn/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38142;&#25509;&#36164;&#28304;/Section%20B%201c.mp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38142;&#25509;&#36164;&#28304;/Section%20B%201d.m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0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>
            <a:spLocks noChangeArrowheads="1"/>
          </p:cNvSpPr>
          <p:nvPr/>
        </p:nvSpPr>
        <p:spPr bwMode="auto">
          <a:xfrm>
            <a:off x="457200" y="1219200"/>
            <a:ext cx="86106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 Do you know what a resolution is? It’s a kind of promise. Most of the time, we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make promises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to other people. (“Mom, I promise I’m going to tidy my room when I get back from school.”) However, promises you make to yourself are resolutions, and the most common kind is New Year’s resolutions.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When we make resolutions at the beginning of the year, we hope that we are going to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our lives. Some people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write down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their resolutions and plans for the coming year. This helps them to remember their resolutions. Others tell their family and friends about their wish and plans.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7200" y="1219200"/>
            <a:ext cx="1143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800" y="381000"/>
            <a:ext cx="152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1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410200" y="3276600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D</a:t>
            </a:r>
          </a:p>
        </p:txBody>
      </p:sp>
      <p:sp>
        <p:nvSpPr>
          <p:cNvPr id="6" name="线形标注 2(带强调线) 5"/>
          <p:cNvSpPr/>
          <p:nvPr/>
        </p:nvSpPr>
        <p:spPr>
          <a:xfrm>
            <a:off x="6477000" y="533400"/>
            <a:ext cx="1905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563"/>
              <a:gd name="adj6" fmla="val -300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make promise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做承诺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线形标注 2(带强调线) 6"/>
          <p:cNvSpPr/>
          <p:nvPr/>
        </p:nvSpPr>
        <p:spPr>
          <a:xfrm>
            <a:off x="6248400" y="5715000"/>
            <a:ext cx="1905000" cy="609600"/>
          </a:xfrm>
          <a:prstGeom prst="accentCallout2">
            <a:avLst>
              <a:gd name="adj1" fmla="val 47596"/>
              <a:gd name="adj2" fmla="val 107975"/>
              <a:gd name="adj3" fmla="val 49520"/>
              <a:gd name="adj4" fmla="val 116256"/>
              <a:gd name="adj5" fmla="val -176130"/>
              <a:gd name="adj6" fmla="val 115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write down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写下，记下</a:t>
            </a:r>
          </a:p>
        </p:txBody>
      </p:sp>
      <p:sp>
        <p:nvSpPr>
          <p:cNvPr id="8" name="线形标注 2(带强调线) 7"/>
          <p:cNvSpPr/>
          <p:nvPr/>
        </p:nvSpPr>
        <p:spPr>
          <a:xfrm>
            <a:off x="3581400" y="6096000"/>
            <a:ext cx="1905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41515"/>
              <a:gd name="adj6" fmla="val -558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i="1" dirty="0">
                <a:solidFill>
                  <a:schemeClr val="tx1"/>
                </a:solidFill>
              </a:rPr>
              <a:t>V. </a:t>
            </a:r>
            <a:r>
              <a:rPr lang="en-US" altLang="zh-CN" sz="2000" b="1" dirty="0">
                <a:solidFill>
                  <a:schemeClr val="tx1"/>
                </a:solidFill>
              </a:rPr>
              <a:t>improve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改进；提升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04800" y="1066800"/>
            <a:ext cx="62484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 There are different kinds of resolutions. Some are about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physical health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For example, some people promise themselves they are going to start an exercise program or eat less fast food. Many resolutions have to do with self-improvement. ______ Some people might say they are going to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take up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a hobby like painting or taking photos, or learn to play the guitar. Some resolutions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have to do with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better planning, like making a weekly plan for schoolwork.______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04800" y="990600"/>
            <a:ext cx="1143000" cy="7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304800"/>
            <a:ext cx="152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3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pic>
        <p:nvPicPr>
          <p:cNvPr id="13317" name="图片 8" descr="B-2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82875"/>
            <a:ext cx="25050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667000" y="3546475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605338" y="5756275"/>
            <a:ext cx="50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9" name="线形标注 2(带强调线) 8"/>
          <p:cNvSpPr/>
          <p:nvPr/>
        </p:nvSpPr>
        <p:spPr>
          <a:xfrm>
            <a:off x="4114800" y="304800"/>
            <a:ext cx="3048000" cy="838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1241"/>
              <a:gd name="adj6" fmla="val -419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 </a:t>
            </a:r>
            <a:r>
              <a:rPr lang="en-US" altLang="zh-CN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adj.  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身体的  </a:t>
            </a:r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health   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身体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健康</a:t>
            </a:r>
          </a:p>
        </p:txBody>
      </p:sp>
      <p:sp>
        <p:nvSpPr>
          <p:cNvPr id="12" name="线形标注 2(带强调线) 11"/>
          <p:cNvSpPr/>
          <p:nvPr/>
        </p:nvSpPr>
        <p:spPr>
          <a:xfrm>
            <a:off x="6400800" y="5486400"/>
            <a:ext cx="2286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054"/>
              <a:gd name="adj6" fmla="val -73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 to do with…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相关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线形标注 2(带强调线) 12"/>
          <p:cNvSpPr/>
          <p:nvPr/>
        </p:nvSpPr>
        <p:spPr>
          <a:xfrm>
            <a:off x="6477000" y="2590800"/>
            <a:ext cx="20574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4254"/>
              <a:gd name="adj6" fmla="val -13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 up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开始从事；拿起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685800" y="1768475"/>
            <a:ext cx="78486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 Although there are differences, most resolutions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have one thing in common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People hardly ever keep them! ________Sometimes the resolutions may be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too difficult to keep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Sometimes people just forget about them. For this reason, some people say the best resolution is to have no resolutions! How about you— will you make any next year?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1676400"/>
            <a:ext cx="1143000" cy="7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90600" y="846138"/>
            <a:ext cx="1524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2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pic>
        <p:nvPicPr>
          <p:cNvPr id="14341" name="图片 8" descr="QQ截图201308071513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495800"/>
            <a:ext cx="17526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133600" y="2590800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9" name="线形标注 2(带强调线) 8"/>
          <p:cNvSpPr/>
          <p:nvPr/>
        </p:nvSpPr>
        <p:spPr>
          <a:xfrm>
            <a:off x="3276600" y="762000"/>
            <a:ext cx="3124200" cy="609600"/>
          </a:xfrm>
          <a:prstGeom prst="accentCallout2">
            <a:avLst>
              <a:gd name="adj1" fmla="val 22596"/>
              <a:gd name="adj2" fmla="val -3455"/>
              <a:gd name="adj3" fmla="val 26442"/>
              <a:gd name="adj4" fmla="val -12915"/>
              <a:gd name="adj5" fmla="val 266178"/>
              <a:gd name="adj6" fmla="val -34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altLang="zh-CN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endParaRPr lang="en-US" altLang="zh-CN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有共同之处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线形标注 2(带强调线) 10"/>
          <p:cNvSpPr/>
          <p:nvPr/>
        </p:nvSpPr>
        <p:spPr>
          <a:xfrm>
            <a:off x="6705600" y="1219200"/>
            <a:ext cx="1905000" cy="609600"/>
          </a:xfrm>
          <a:prstGeom prst="accentCallout2">
            <a:avLst>
              <a:gd name="adj1" fmla="val 72596"/>
              <a:gd name="adj2" fmla="val -8333"/>
              <a:gd name="adj3" fmla="val 70673"/>
              <a:gd name="adj4" fmla="val -17107"/>
              <a:gd name="adj5" fmla="val 331562"/>
              <a:gd name="adj6" fmla="val -176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too…to…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太</a:t>
            </a:r>
            <a:r>
              <a:rPr lang="en-US" altLang="zh-CN" sz="2000" b="1" dirty="0">
                <a:solidFill>
                  <a:schemeClr val="tx1"/>
                </a:solidFill>
              </a:rPr>
              <a:t>…</a:t>
            </a:r>
            <a:r>
              <a:rPr lang="zh-CN" altLang="en-US" sz="2000" b="1" dirty="0">
                <a:solidFill>
                  <a:schemeClr val="tx1"/>
                </a:solidFill>
              </a:rPr>
              <a:t>而不能</a:t>
            </a:r>
            <a:r>
              <a:rPr lang="en-US" altLang="zh-CN" sz="2000" b="1" dirty="0">
                <a:solidFill>
                  <a:schemeClr val="tx1"/>
                </a:solidFill>
              </a:rPr>
              <a:t>…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0"/>
            <a:ext cx="86106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+mj-lt"/>
                <a:ea typeface="+mj-ea"/>
              </a:rPr>
              <a:t>2c </a:t>
            </a:r>
            <a:r>
              <a:rPr lang="en-US" altLang="zh-CN" sz="3600" b="1" dirty="0">
                <a:solidFill>
                  <a:srgbClr val="003399"/>
                </a:solidFill>
                <a:latin typeface="+mj-lt"/>
                <a:ea typeface="+mj-ea"/>
              </a:rPr>
              <a:t>Write the letters [A-D] in the correct places in the passage.</a:t>
            </a: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85800" y="2362200"/>
            <a:ext cx="8458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There are about making yourself a better person.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For example, a student may have to find more time 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to study.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C: There are good reasons for this.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D: The start of the year is often a time for making 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resolutions.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685800" y="2708275"/>
            <a:ext cx="8534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1.What is a resolution?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2. When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3.Why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8763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j-lt"/>
                <a:ea typeface="+mj-ea"/>
              </a:rPr>
              <a:t>2d 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Answer the questions with short  </a:t>
            </a:r>
          </a:p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sentences.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sz="3200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28700" y="32416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It is a kind of promise.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47750" y="45053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 start of the year.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28700" y="58007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want to improve their lives.</a:t>
            </a:r>
            <a:endParaRPr lang="en-US" altLang="zh-CN" sz="2800"/>
          </a:p>
        </p:txBody>
      </p:sp>
      <p:pic>
        <p:nvPicPr>
          <p:cNvPr id="16391" name="图片 8" descr="QQ截图201308071515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002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"/>
          <p:cNvSpPr>
            <a:spLocks noChangeArrowheads="1"/>
          </p:cNvSpPr>
          <p:nvPr/>
        </p:nvSpPr>
        <p:spPr bwMode="auto">
          <a:xfrm>
            <a:off x="609600" y="533400"/>
            <a:ext cx="723900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How do people remember their resolutions?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5.How many kinds of resolutions does the writer talk about?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6.Why do you think resolutions may be difficult to keep?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7.Do you agree with the writer? Why or why not?</a:t>
            </a:r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85800" y="1066800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write down them or tell their family and friends.</a:t>
            </a:r>
            <a:endParaRPr lang="en-US" altLang="zh-CN" sz="280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85800" y="26955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Three 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85800" y="44481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Because people just forget about them.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3400" y="6135688"/>
            <a:ext cx="8858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Yes , I think so. Because doing is better than saying.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762000" y="2809875"/>
            <a:ext cx="79248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beginning  n.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开头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 反义词为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，结束。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0"/>
              </a:lnSpc>
            </a:pP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at the beginning of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开始 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at the end of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末尾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from the beginning to end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从头到尾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 will come here at the beginning of this month.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我们在月初来到这里。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438275"/>
            <a:ext cx="6248400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ct val="120000"/>
              </a:lnSpc>
              <a:defRPr/>
            </a:pPr>
            <a:r>
              <a:rPr lang="en-US" altLang="zh-CN" sz="3200" b="1" dirty="0">
                <a:latin typeface="Times New Roman" pitchFamily="18" charset="0"/>
                <a:ea typeface="+mn-ea"/>
              </a:rPr>
              <a:t>1. at the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beginning </a:t>
            </a:r>
            <a:r>
              <a:rPr lang="en-US" altLang="zh-CN" sz="3200" b="1" dirty="0">
                <a:latin typeface="Times New Roman" pitchFamily="18" charset="0"/>
                <a:ea typeface="+mn-ea"/>
              </a:rPr>
              <a:t>of this year</a:t>
            </a:r>
          </a:p>
          <a:p>
            <a:pPr marL="790103" indent="-790103" defTabSz="1185154" eaLnBrk="0" hangingPunct="0">
              <a:lnSpc>
                <a:spcPct val="120000"/>
              </a:lnSpc>
              <a:defRPr/>
            </a:pPr>
            <a:r>
              <a:rPr lang="zh-CN" altLang="en-US" sz="3200" b="1" dirty="0">
                <a:latin typeface="Times New Roman" pitchFamily="18" charset="0"/>
                <a:ea typeface="+mn-ea"/>
              </a:rPr>
              <a:t>在今年的年初</a:t>
            </a:r>
            <a:endParaRPr lang="en-US" altLang="zh-CN" sz="3200" b="1" dirty="0">
              <a:latin typeface="Times New Roman" pitchFamily="18" charset="0"/>
              <a:ea typeface="+mn-ea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44800" y="549275"/>
            <a:ext cx="37433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4700" b="1">
                <a:solidFill>
                  <a:srgbClr val="0000CC"/>
                </a:solidFill>
              </a:rPr>
              <a:t>Explanation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8255000" cy="4770438"/>
          </a:xfrm>
        </p:spPr>
        <p:txBody>
          <a:bodyPr wrap="none"/>
          <a:lstStyle/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latin typeface="Times New Roman" pitchFamily="18" charset="0"/>
              </a:rPr>
              <a:t>2. They are going to start an exercise program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latin typeface="Times New Roman" pitchFamily="18" charset="0"/>
              </a:rPr>
              <a:t> or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eat</a:t>
            </a:r>
            <a:r>
              <a:rPr lang="en-US" altLang="zh-CN" sz="2800" b="1" smtClean="0">
                <a:latin typeface="Times New Roman" pitchFamily="18" charset="0"/>
              </a:rPr>
              <a:t> less fast food.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eat</a:t>
            </a:r>
            <a:r>
              <a:rPr lang="zh-CN" altLang="en-US" sz="2800" b="1" smtClean="0">
                <a:solidFill>
                  <a:srgbClr val="0000CC"/>
                </a:solidFill>
                <a:latin typeface="Times New Roman" pitchFamily="18" charset="0"/>
              </a:rPr>
              <a:t>与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have</a:t>
            </a:r>
            <a:r>
              <a:rPr lang="zh-CN" altLang="en-US" sz="2800" b="1" smtClean="0">
                <a:solidFill>
                  <a:srgbClr val="0000CC"/>
                </a:solidFill>
                <a:latin typeface="Times New Roman" pitchFamily="18" charset="0"/>
              </a:rPr>
              <a:t>这两个动词都可以表示“吃”。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  <a:buFontTx/>
              <a:buAutoNum type="arabicParenR"/>
            </a:pPr>
            <a:r>
              <a:rPr lang="en-US" altLang="zh-CN" sz="2800" b="1" smtClean="0">
                <a:latin typeface="Times New Roman" pitchFamily="18" charset="0"/>
              </a:rPr>
              <a:t>eat</a:t>
            </a:r>
            <a:r>
              <a:rPr lang="zh-CN" altLang="en-US" sz="2800" b="1" smtClean="0">
                <a:latin typeface="Times New Roman" pitchFamily="18" charset="0"/>
              </a:rPr>
              <a:t>可用作及物或不及物动词</a:t>
            </a:r>
            <a:r>
              <a:rPr lang="en-US" altLang="zh-CN" sz="2800" b="1" smtClean="0">
                <a:latin typeface="Times New Roman" pitchFamily="18" charset="0"/>
              </a:rPr>
              <a:t>, </a:t>
            </a:r>
            <a:r>
              <a:rPr lang="zh-CN" altLang="en-US" sz="2800" b="1" smtClean="0">
                <a:latin typeface="Times New Roman" pitchFamily="18" charset="0"/>
              </a:rPr>
              <a:t>是日常用语，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2800" b="1" smtClean="0">
                <a:latin typeface="Times New Roman" pitchFamily="18" charset="0"/>
              </a:rPr>
              <a:t>但用在日常口语中不够礼貌。让别人“吃”，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2800" b="1" smtClean="0">
                <a:latin typeface="Times New Roman" pitchFamily="18" charset="0"/>
              </a:rPr>
              <a:t>通常用</a:t>
            </a:r>
            <a:r>
              <a:rPr lang="en-US" altLang="zh-CN" sz="2800" b="1" smtClean="0">
                <a:latin typeface="Times New Roman" pitchFamily="18" charset="0"/>
              </a:rPr>
              <a:t>have</a:t>
            </a:r>
            <a:r>
              <a:rPr lang="zh-CN" altLang="en-US" sz="2800" b="1" smtClean="0">
                <a:latin typeface="Times New Roman" pitchFamily="18" charset="0"/>
              </a:rPr>
              <a:t>。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30000"/>
              </a:lnSpc>
              <a:spcBef>
                <a:spcPct val="0"/>
              </a:spcBef>
            </a:pPr>
            <a:r>
              <a:rPr kumimoji="1" lang="zh-CN" altLang="en-US" sz="2800" b="1" smtClean="0">
                <a:latin typeface="Times New Roman" pitchFamily="18" charset="0"/>
              </a:rPr>
              <a:t>如</a:t>
            </a:r>
            <a:r>
              <a:rPr kumimoji="1" lang="en-US" altLang="zh-CN" sz="2800" b="1" smtClean="0">
                <a:latin typeface="Times New Roman" pitchFamily="18" charset="0"/>
              </a:rPr>
              <a:t>: Where shall we </a:t>
            </a:r>
            <a:r>
              <a:rPr kumimoji="1"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 smtClean="0">
                <a:latin typeface="Times New Roman" pitchFamily="18" charset="0"/>
              </a:rPr>
              <a:t> our dinner?    </a:t>
            </a:r>
          </a:p>
          <a:p>
            <a:pPr marL="788988" indent="-788988" algn="l" defTabSz="1184275">
              <a:lnSpc>
                <a:spcPct val="130000"/>
              </a:lnSpc>
              <a:spcBef>
                <a:spcPct val="0"/>
              </a:spcBef>
            </a:pPr>
            <a:r>
              <a:rPr kumimoji="1" lang="zh-CN" altLang="en-US" sz="2800" b="1" smtClean="0">
                <a:latin typeface="Times New Roman" pitchFamily="18" charset="0"/>
              </a:rPr>
              <a:t>我们在哪儿吃饭</a:t>
            </a:r>
            <a:r>
              <a:rPr kumimoji="1" lang="en-US" altLang="zh-CN" sz="2800" b="1" smtClean="0">
                <a:latin typeface="Times New Roman" pitchFamily="18" charset="0"/>
              </a:rPr>
              <a:t>?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endParaRPr lang="zh-CN" altLang="en-US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95388" y="973138"/>
            <a:ext cx="7129462" cy="4752975"/>
          </a:xfrm>
        </p:spPr>
        <p:txBody>
          <a:bodyPr/>
          <a:lstStyle/>
          <a:p>
            <a:pPr algn="l"/>
            <a:r>
              <a:rPr lang="en-US" altLang="zh-CN" sz="3800" smtClean="0"/>
              <a:t> 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8064500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720725" indent="-720725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2)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在美国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eat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既作“吃”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又作“喝”解。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We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eat</a:t>
            </a:r>
            <a:r>
              <a:rPr kumimoji="1" lang="en-US" altLang="zh-CN" sz="2800" b="1">
                <a:latin typeface="Times New Roman" pitchFamily="18" charset="0"/>
              </a:rPr>
              <a:t> our soup first. 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我们先喝汤。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22300" y="2514600"/>
            <a:ext cx="8445500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633413" indent="-633413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3) have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是普通用语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同样可以表示“吃”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也可以表示“喝”。用在非正式的文体中。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What time do you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supper</a:t>
            </a:r>
            <a:r>
              <a:rPr kumimoji="1" lang="zh-CN" altLang="en-US" sz="2800" b="1">
                <a:latin typeface="Times New Roman" pitchFamily="18" charset="0"/>
              </a:rPr>
              <a:t>？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      你们什么时候吃晚饭？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      </a:t>
            </a:r>
            <a:r>
              <a:rPr kumimoji="1" lang="en-US" altLang="zh-CN" sz="2800" b="1">
                <a:latin typeface="Times New Roman" pitchFamily="18" charset="0"/>
              </a:rPr>
              <a:t>I do not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coffee in the evening.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latin typeface="Times New Roman" pitchFamily="18" charset="0"/>
              </a:rPr>
              <a:t>      </a:t>
            </a:r>
            <a:r>
              <a:rPr kumimoji="1" lang="zh-CN" altLang="en-US" sz="2800" b="1">
                <a:latin typeface="Times New Roman" pitchFamily="18" charset="0"/>
              </a:rPr>
              <a:t>晚上我不喝咖啡。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7921625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633413" indent="-633413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注意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: “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吃药”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习惯上说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have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take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medicine,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不说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eat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drink medicine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Your son catches a bad cold.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latin typeface="Times New Roman" pitchFamily="18" charset="0"/>
              </a:rPr>
              <a:t>He should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some medicine. 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你儿子得了重感冒，他应该吃药。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3276600" y="4267200"/>
            <a:ext cx="3124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B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685800"/>
            <a:ext cx="7467600" cy="2052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3200" b="1" dirty="0">
                <a:latin typeface="Times New Roman" pitchFamily="18" charset="0"/>
                <a:ea typeface="+mn-ea"/>
              </a:rPr>
              <a:t>3. Some resolutions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have to do with </a:t>
            </a:r>
            <a:r>
              <a:rPr lang="en-US" altLang="zh-CN" sz="3200" b="1" dirty="0">
                <a:latin typeface="Times New Roman" pitchFamily="18" charset="0"/>
                <a:ea typeface="+mn-ea"/>
              </a:rPr>
              <a:t>better 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panning…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zh-CN" altLang="en-US" sz="3200" b="1" dirty="0"/>
              <a:t>有些决定与合理的时间规划有关</a:t>
            </a:r>
            <a:r>
              <a:rPr lang="en-US" altLang="zh-CN" sz="3200" b="1" dirty="0"/>
              <a:t>…</a:t>
            </a:r>
          </a:p>
          <a:p>
            <a:pPr marL="342900" indent="-342900">
              <a:defRPr/>
            </a:pPr>
            <a:endParaRPr lang="zh-CN" altLang="en-US" sz="3200" dirty="0"/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609600" y="2305050"/>
            <a:ext cx="8001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句中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planning</a:t>
            </a:r>
            <a:r>
              <a:rPr lang="en-US" altLang="zh-CN" sz="2800" b="1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为名词，表示“计划、规划”如：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city planning(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城市规划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better plan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意为：合理规划，指通过制定计划来更加充分地利用时间、空间、精力。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0"/>
              </a:lnSpc>
            </a:pP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Have to do with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表示“与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相关；与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有关联或有关系”如：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What dose this problem have to do with what we ’re learning today?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这道题跟我们今天所学的内容有什么关系？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9067800" cy="1066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2800" b="1" dirty="0">
                <a:latin typeface="Times New Roman" pitchFamily="18" charset="0"/>
                <a:ea typeface="+mn-ea"/>
              </a:rPr>
              <a:t>4. Sometimes the resolutions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may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be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too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difficult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to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keep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.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zh-CN" altLang="en-US" sz="2800" b="1" dirty="0">
                <a:latin typeface="Times New Roman" pitchFamily="18" charset="0"/>
                <a:ea typeface="+mn-ea"/>
              </a:rPr>
              <a:t>有些时候这些决定可能会太难而无法实现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381000" y="1981200"/>
            <a:ext cx="8153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句中情态动词 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may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表示推测，相当于汉语的“可能；也许；大概”的意思。如：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You may be right this time, but I’ m not sure.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这一次或许你是对的，但是我无法确定。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英语中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too…to…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是一个固定结构，表示“太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而不能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 ’’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The kid is too young to play this game.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这个小孩太小，不能玩这个游戏。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381000" y="1600200"/>
            <a:ext cx="84582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句中的动词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keep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表示“履行（诺言等）；遵守（惯例等）”如：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 hardly ever keep them!</a:t>
            </a:r>
          </a:p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人们很少履行它们（指计划）。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还有类似的用法：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 a promise(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信守承诺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 one’s promise (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遵守承诺；说话算数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等。如：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 always keep our word.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我们说话是算数的。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609600" y="1143000"/>
            <a:ext cx="6324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/>
              <a:t>练习：用下列短语造句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685800" y="2057400"/>
            <a:ext cx="82296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have to do with </a:t>
            </a:r>
            <a:r>
              <a:rPr lang="zh-CN" altLang="en-US" sz="2800" b="1"/>
              <a:t>（与</a:t>
            </a:r>
            <a:r>
              <a:rPr lang="en-US" altLang="zh-CN" sz="2800" b="1"/>
              <a:t>…</a:t>
            </a:r>
            <a:r>
              <a:rPr lang="zh-CN" altLang="en-US" sz="2800" b="1"/>
              <a:t>有关）</a:t>
            </a:r>
            <a:r>
              <a:rPr lang="en-US" sz="2800">
                <a:solidFill>
                  <a:srgbClr val="0070C0"/>
                </a:solidFill>
              </a:rPr>
              <a:t>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make promises</a:t>
            </a:r>
            <a:r>
              <a:rPr lang="zh-CN" altLang="en-US" sz="2800" b="1"/>
              <a:t>（做出承诺）</a:t>
            </a:r>
            <a:r>
              <a:rPr lang="en-US" sz="2800" u="sng">
                <a:solidFill>
                  <a:srgbClr val="0070C0"/>
                </a:solidFill>
              </a:rPr>
              <a:t> 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have something in common</a:t>
            </a:r>
            <a:r>
              <a:rPr lang="zh-CN" altLang="en-US" sz="2800" b="1"/>
              <a:t> （有共同之处）</a:t>
            </a:r>
            <a:r>
              <a:rPr lang="en-US" sz="2800" b="1" u="sng">
                <a:solidFill>
                  <a:srgbClr val="0070C0"/>
                </a:solidFill>
              </a:rPr>
              <a:t>                                             </a:t>
            </a:r>
            <a:endParaRPr lang="zh-CN" altLang="en-US" sz="2800" b="1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write down</a:t>
            </a:r>
            <a:r>
              <a:rPr lang="zh-CN" altLang="en-US" sz="2800" b="1"/>
              <a:t> （写下；记下）</a:t>
            </a:r>
            <a:r>
              <a:rPr lang="en-US" sz="2800" b="1" u="sng">
                <a:solidFill>
                  <a:srgbClr val="0070C0"/>
                </a:solidFill>
              </a:rPr>
              <a:t>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for this reason</a:t>
            </a:r>
            <a:r>
              <a:rPr lang="zh-CN" altLang="en-US" sz="2800" b="1"/>
              <a:t>（为此；由于这个原因）</a:t>
            </a:r>
            <a:r>
              <a:rPr lang="en-US" sz="2800" u="sng">
                <a:solidFill>
                  <a:srgbClr val="0070C0"/>
                </a:solidFill>
              </a:rPr>
              <a:t>   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take up</a:t>
            </a:r>
            <a:r>
              <a:rPr lang="zh-CN" altLang="en-US" sz="2800" b="1"/>
              <a:t>（开始从事）</a:t>
            </a:r>
            <a:r>
              <a:rPr lang="en-US" sz="2800" b="1" u="sng">
                <a:solidFill>
                  <a:srgbClr val="0070C0"/>
                </a:solidFill>
              </a:rPr>
              <a:t> </a:t>
            </a:r>
            <a:endParaRPr lang="zh-CN" altLang="en-US" sz="280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8763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j-lt"/>
                <a:ea typeface="+mj-ea"/>
              </a:rPr>
              <a:t>3a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Complete the first two paragraphs about </a:t>
            </a:r>
          </a:p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resolutions with the words in the box.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990600" y="1981200"/>
            <a:ext cx="6477000" cy="523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take   listen   make  is   help  learn   are</a:t>
            </a:r>
            <a:endParaRPr lang="zh-CN" altLang="en-US" sz="2800"/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685800" y="2609850"/>
            <a:ext cx="8229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Resolutions______ promises to yourself. They may______ to make you a better person and to make your life easier. I’m going to ______ four resolutions.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first resolution has to do with my own personal improvement. Next year, or maybe sooner, I am going to ______ up a new hobby. I think singing ______ a great activity so I am going to ______ to sing. I think this will make my family happy because they love to ______ to music and sing together.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38425" y="26670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are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90663" y="30480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help</a:t>
            </a:r>
            <a:endParaRPr lang="en-US" altLang="zh-CN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19663" y="3514725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make</a:t>
            </a:r>
            <a:endParaRPr lang="en-US" altLang="zh-CN" sz="28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19200" y="47244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take</a:t>
            </a:r>
            <a:endParaRPr lang="en-US" altLang="zh-CN" sz="28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62800" y="48006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is</a:t>
            </a:r>
            <a:endParaRPr lang="en-US" altLang="zh-CN" sz="280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148263" y="51816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learn</a:t>
            </a:r>
            <a:endParaRPr lang="en-US" altLang="zh-CN" sz="280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04863" y="60198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listen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9067800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Write about your resolutions:</a:t>
            </a: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(In each paragraph, write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you are going to do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457200" y="2057400"/>
            <a:ext cx="83058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second resolution is about improving my physical health._____________________________________________________________________________________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third resolution is about improving my relationships with my family and friends. __________________________________________________________________________________________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last resolution is about how to do better at school.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_____________________________________________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_____________________________________________</a:t>
            </a: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8077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Xiamen is a beautiful  modern city. It’s called International</a:t>
            </a:r>
            <a:r>
              <a:rPr kumimoji="1" lang="en-US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Garden city</a:t>
            </a:r>
            <a:r>
              <a:rPr kumimoji="1" lang="en-US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(A City in Bloom)What are you going to do to make it more beautiful?</a:t>
            </a:r>
            <a:endParaRPr kumimoji="1" lang="en-US" altLang="zh-CN" sz="280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6" descr="xm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4495800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2895600" y="609600"/>
            <a:ext cx="4953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Pair work</a:t>
            </a:r>
            <a:endParaRPr lang="zh-CN" alt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030" descr="014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600200"/>
            <a:ext cx="5080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1" name="Text Box 1027"/>
          <p:cNvSpPr txBox="1">
            <a:spLocks noChangeArrowheads="1"/>
          </p:cNvSpPr>
          <p:nvPr/>
        </p:nvSpPr>
        <p:spPr bwMode="auto">
          <a:xfrm>
            <a:off x="381000" y="1066800"/>
            <a:ext cx="9448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3600">
                <a:solidFill>
                  <a:srgbClr val="CC6600"/>
                </a:solidFill>
              </a:rPr>
              <a:t>We’re going to build a new </a:t>
            </a:r>
          </a:p>
          <a:p>
            <a:pPr eaLnBrk="1" hangingPunct="1"/>
            <a:r>
              <a:rPr kumimoji="1" lang="en-GB" altLang="zh-CN" sz="3600">
                <a:solidFill>
                  <a:srgbClr val="CC6600"/>
                </a:solidFill>
              </a:rPr>
              <a:t>highway(flyover)</a:t>
            </a:r>
            <a:endParaRPr kumimoji="1" lang="en-US" altLang="zh-CN" sz="3600">
              <a:solidFill>
                <a:srgbClr val="CC6600"/>
              </a:solidFill>
            </a:endParaRPr>
          </a:p>
        </p:txBody>
      </p:sp>
      <p:pic>
        <p:nvPicPr>
          <p:cNvPr id="104452" name="Picture 1028" descr="BD05679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19400"/>
            <a:ext cx="3454400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219200"/>
            <a:ext cx="7772400" cy="1143000"/>
          </a:xfrm>
        </p:spPr>
        <p:txBody>
          <a:bodyPr/>
          <a:lstStyle/>
          <a:p>
            <a:pPr algn="l" eaLnBrk="1" hangingPunct="1"/>
            <a:r>
              <a:rPr lang="en-GB" altLang="zh-CN" smtClean="0">
                <a:solidFill>
                  <a:srgbClr val="CC6600"/>
                </a:solidFill>
              </a:rPr>
              <a:t>We’re going to build more buildings</a:t>
            </a:r>
            <a:endParaRPr lang="en-US" altLang="zh-CN" smtClean="0">
              <a:solidFill>
                <a:srgbClr val="CC6600"/>
              </a:solidFill>
            </a:endParaRPr>
          </a:p>
        </p:txBody>
      </p:sp>
      <p:pic>
        <p:nvPicPr>
          <p:cNvPr id="30723" name="Picture 4" descr="BL0038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00400"/>
            <a:ext cx="460375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BD0728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9227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533400" y="609600"/>
            <a:ext cx="49942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GB" altLang="zh-CN" sz="4400">
                <a:solidFill>
                  <a:srgbClr val="CC6600"/>
                </a:solidFill>
              </a:rPr>
              <a:t>We’re going to build </a:t>
            </a:r>
          </a:p>
          <a:p>
            <a:r>
              <a:rPr kumimoji="1" lang="en-GB" altLang="zh-CN" sz="4400">
                <a:solidFill>
                  <a:srgbClr val="CC6600"/>
                </a:solidFill>
              </a:rPr>
              <a:t>a new subway.</a:t>
            </a:r>
            <a:endParaRPr kumimoji="1" lang="en-US" altLang="zh-CN" sz="440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44488" y="3435350"/>
          <a:ext cx="2116137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位图图像" r:id="rId3" imgW="1095528" imgH="1590897" progId="Paint.Picture">
                  <p:embed/>
                </p:oleObj>
              </mc:Choice>
              <mc:Fallback>
                <p:oleObj name="位图图像" r:id="rId3" imgW="1095528" imgH="1590897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435350"/>
                        <a:ext cx="2116137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799263" y="2195513"/>
          <a:ext cx="2116137" cy="333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位图图像" r:id="rId5" imgW="1076475" imgH="1561905" progId="Paint.Picture">
                  <p:embed/>
                </p:oleObj>
              </mc:Choice>
              <mc:Fallback>
                <p:oleObj name="位图图像" r:id="rId5" imgW="1076475" imgH="15619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263" y="2195513"/>
                        <a:ext cx="2116137" cy="333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673350" y="2014538"/>
            <a:ext cx="3838575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1. Learn to play an instrument</a:t>
            </a:r>
            <a:r>
              <a:rPr lang="zh-CN" altLang="en-US" sz="3100" b="1">
                <a:latin typeface="Times New Roman" pitchFamily="18" charset="0"/>
              </a:rPr>
              <a:t>（乐器）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2. make the soccer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 team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3. get good grades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4. eat healthier food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5. get lots of exercise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981200" y="4319588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000250" y="5795963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8431213" y="4991100"/>
            <a:ext cx="43338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8432800" y="3275013"/>
            <a:ext cx="43338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65138" y="1925638"/>
          <a:ext cx="2144712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位图图像" r:id="rId7" imgW="1666667" imgH="2448267" progId="Paint.Picture">
                  <p:embed/>
                </p:oleObj>
              </mc:Choice>
              <mc:Fallback>
                <p:oleObj name="位图图像" r:id="rId7" imgW="1666667" imgH="2448267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8151"/>
                      <a:stretch>
                        <a:fillRect/>
                      </a:stretch>
                    </p:blipFill>
                    <p:spPr bwMode="auto">
                      <a:xfrm>
                        <a:off x="465138" y="1925638"/>
                        <a:ext cx="2144712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097088" y="2827338"/>
            <a:ext cx="4318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5" name="Text Box 16"/>
          <p:cNvSpPr txBox="1">
            <a:spLocks noChangeArrowheads="1"/>
          </p:cNvSpPr>
          <p:nvPr/>
        </p:nvSpPr>
        <p:spPr bwMode="auto">
          <a:xfrm>
            <a:off x="533400" y="457200"/>
            <a:ext cx="815975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Match the pictures with the 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New Year’s </a:t>
            </a:r>
            <a:r>
              <a:rPr lang="en-US" altLang="zh-CN" sz="3600" b="1" u="sng">
                <a:solidFill>
                  <a:srgbClr val="003399"/>
                </a:solidFill>
              </a:rPr>
              <a:t>resolutions</a:t>
            </a:r>
            <a:r>
              <a:rPr lang="zh-CN" altLang="zh-CN" sz="800" b="1">
                <a:solidFill>
                  <a:schemeClr val="bg1"/>
                </a:solidFill>
              </a:rPr>
              <a:t>学科网</a:t>
            </a:r>
            <a:r>
              <a:rPr lang="en-US" altLang="zh-CN" sz="800" b="1">
                <a:solidFill>
                  <a:srgbClr val="003399"/>
                </a:solidFill>
              </a:rPr>
              <a:t>.</a:t>
            </a:r>
            <a:r>
              <a:rPr lang="en-US" altLang="zh-CN" sz="3600" b="1">
                <a:solidFill>
                  <a:srgbClr val="003399"/>
                </a:solidFill>
              </a:rPr>
              <a:t> </a:t>
            </a:r>
          </a:p>
        </p:txBody>
      </p:sp>
      <p:sp>
        <p:nvSpPr>
          <p:cNvPr id="12" name="线形标注 2(带强调线) 11"/>
          <p:cNvSpPr/>
          <p:nvPr/>
        </p:nvSpPr>
        <p:spPr>
          <a:xfrm>
            <a:off x="7010400" y="1219200"/>
            <a:ext cx="18288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475"/>
              <a:gd name="adj6" fmla="val -39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resolution  n.  </a:t>
            </a:r>
            <a:r>
              <a:rPr lang="zh-CN" altLang="en-US" sz="2400" b="1" dirty="0">
                <a:solidFill>
                  <a:schemeClr val="tx1"/>
                </a:solidFill>
              </a:rPr>
              <a:t>决心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  <p:bldP spid="3087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AN020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38400"/>
            <a:ext cx="296545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4" descr="AN0254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19400"/>
            <a:ext cx="3282950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990600" y="838200"/>
            <a:ext cx="7300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en-GB" altLang="zh-CN" sz="3600" dirty="0">
                <a:solidFill>
                  <a:srgbClr val="009900"/>
                </a:solidFill>
                <a:latin typeface="+mn-lt"/>
              </a:rPr>
              <a:t>We are going to protect the animals.</a:t>
            </a:r>
            <a:endParaRPr kumimoji="1" lang="en-US" altLang="zh-CN" sz="3600" dirty="0">
              <a:solidFill>
                <a:srgbClr val="0099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3" name="Picture 3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3276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9" descr="0133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"/>
          <a:stretch>
            <a:fillRect/>
          </a:stretch>
        </p:blipFill>
        <p:spPr bwMode="auto">
          <a:xfrm>
            <a:off x="487363" y="3200400"/>
            <a:ext cx="5715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914400" y="838200"/>
            <a:ext cx="7391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GB" altLang="zh-CN" sz="4400">
                <a:solidFill>
                  <a:srgbClr val="009900"/>
                </a:solidFill>
              </a:rPr>
              <a:t>We’re going to plant more trees and flowers.</a:t>
            </a:r>
            <a:endParaRPr kumimoji="1" lang="en-US" altLang="zh-CN" sz="4400">
              <a:solidFill>
                <a:srgbClr val="009900"/>
              </a:solidFill>
            </a:endParaRPr>
          </a:p>
        </p:txBody>
      </p:sp>
      <p:pic>
        <p:nvPicPr>
          <p:cNvPr id="87047" name="Picture 7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2895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0" name="Picture 10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4038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2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82863"/>
            <a:ext cx="6172200" cy="427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7120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4400">
                <a:solidFill>
                  <a:srgbClr val="009900"/>
                </a:solidFill>
              </a:rPr>
              <a:t>We are going to build a new</a:t>
            </a:r>
          </a:p>
          <a:p>
            <a:pPr eaLnBrk="1" hangingPunct="1"/>
            <a:r>
              <a:rPr kumimoji="1" lang="en-GB" altLang="zh-CN" sz="4400">
                <a:solidFill>
                  <a:srgbClr val="009900"/>
                </a:solidFill>
              </a:rPr>
              <a:t> shopping mall.</a:t>
            </a:r>
            <a:endParaRPr kumimoji="1" lang="en-US" altLang="zh-CN" sz="440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zh-CN" smtClean="0">
                <a:solidFill>
                  <a:srgbClr val="009900"/>
                </a:solidFill>
              </a:rPr>
              <a:t>Groupwork. City designers.</a:t>
            </a:r>
            <a:endParaRPr lang="en-US" altLang="zh-CN" smtClean="0">
              <a:solidFill>
                <a:srgbClr val="0099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Imagine you work for our city. It’s your                                                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job to make it better( cleaner, more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beautiful, richer, etc.) What are you going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to do? Discuss and write your plans.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6" descr="IN0110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352800"/>
            <a:ext cx="1630363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8" descr="PE0156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14800"/>
            <a:ext cx="41338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9" descr="BD06455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648200"/>
            <a:ext cx="18891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68313" y="2832100"/>
            <a:ext cx="8353425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 anchor="ctr">
            <a:spAutoFit/>
          </a:bodyPr>
          <a:lstStyle/>
          <a:p>
            <a:pPr marL="442913" indent="-442913" defTabSz="912813">
              <a:lnSpc>
                <a:spcPct val="120000"/>
              </a:lnSpc>
              <a:defRPr/>
            </a:pPr>
            <a:r>
              <a:rPr lang="en-US" altLang="zh-CN" sz="3600" b="1" dirty="0">
                <a:latin typeface="Times New Roman" pitchFamily="18" charset="0"/>
              </a:rPr>
              <a:t>1. Alice and Ben made their ______________________ (</a:t>
            </a:r>
            <a:r>
              <a:rPr lang="zh-CN" altLang="en-US" sz="3600" b="1" dirty="0">
                <a:latin typeface="Times New Roman" pitchFamily="18" charset="0"/>
              </a:rPr>
              <a:t>新年决心</a:t>
            </a:r>
            <a:r>
              <a:rPr lang="en-US" altLang="zh-CN" sz="3600" b="1" dirty="0">
                <a:latin typeface="Times New Roman" pitchFamily="18" charset="0"/>
              </a:rPr>
              <a:t>) yesterday.</a:t>
            </a:r>
          </a:p>
          <a:p>
            <a:pPr>
              <a:defRPr/>
            </a:pPr>
            <a:r>
              <a:rPr lang="en-US" altLang="zh-CN" sz="3600" b="1" dirty="0">
                <a:latin typeface="Times New Roman" pitchFamily="18" charset="0"/>
              </a:rPr>
              <a:t>2. Please__________ (</a:t>
            </a:r>
            <a:r>
              <a:rPr lang="zh-CN" altLang="en-US" sz="3600" b="1" dirty="0">
                <a:latin typeface="Times New Roman" pitchFamily="18" charset="0"/>
              </a:rPr>
              <a:t>写下</a:t>
            </a:r>
            <a:r>
              <a:rPr lang="en-US" altLang="zh-CN" sz="3600" b="1" dirty="0">
                <a:latin typeface="Times New Roman" pitchFamily="18" charset="0"/>
              </a:rPr>
              <a:t>)your name!</a:t>
            </a:r>
          </a:p>
          <a:p>
            <a:pPr>
              <a:defRPr/>
            </a:pPr>
            <a:r>
              <a:rPr lang="en-US" altLang="zh-CN" sz="3600" b="1" dirty="0">
                <a:latin typeface="Times New Roman" pitchFamily="18" charset="0"/>
              </a:rPr>
              <a:t>   </a:t>
            </a:r>
          </a:p>
          <a:p>
            <a:pPr marL="442913" indent="-442913" defTabSz="912813">
              <a:lnSpc>
                <a:spcPct val="120000"/>
              </a:lnSpc>
              <a:defRPr/>
            </a:pPr>
            <a:endParaRPr lang="en-US" altLang="zh-CN" sz="3600" b="1" dirty="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12850" y="3536950"/>
            <a:ext cx="4664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New Year’s resolutions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86000" y="4800600"/>
            <a:ext cx="2403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write down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36588" y="1287463"/>
            <a:ext cx="7391400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/>
          <a:p>
            <a:pPr defTabSz="912813">
              <a:lnSpc>
                <a:spcPct val="120000"/>
              </a:lnSpc>
            </a:pPr>
            <a:r>
              <a:rPr lang="en-US" altLang="zh-CN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Ⅰ.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请根据汉语提示完成下列句子</a:t>
            </a:r>
          </a:p>
          <a:p>
            <a:pPr defTabSz="912813">
              <a:lnSpc>
                <a:spcPct val="120000"/>
              </a:lnSpc>
            </a:pP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    每空词数不限</a:t>
            </a:r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2971800" y="609600"/>
            <a:ext cx="4419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>
                <a:solidFill>
                  <a:srgbClr val="FF0000"/>
                </a:solidFill>
              </a:rPr>
              <a:t>Exercises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52400" y="760413"/>
            <a:ext cx="8351838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/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5. Tony is going to _______________ (</a:t>
            </a:r>
            <a:r>
              <a:rPr lang="zh-CN" altLang="en-US" sz="3600" b="1">
                <a:latin typeface="Times New Roman" pitchFamily="18" charset="0"/>
              </a:rPr>
              <a:t>取得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  好成绩</a:t>
            </a:r>
            <a:r>
              <a:rPr lang="en-US" altLang="zh-CN" sz="3600" b="1">
                <a:latin typeface="Times New Roman" pitchFamily="18" charset="0"/>
              </a:rPr>
              <a:t>) next year.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038600" y="4267200"/>
            <a:ext cx="3300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have to do with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038600" y="2362200"/>
            <a:ext cx="326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get good grades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52413" y="549275"/>
            <a:ext cx="8447087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18515" tIns="59258" rIns="118515" bIns="59258"/>
          <a:lstStyle/>
          <a:p>
            <a:pPr defTabSz="912813">
              <a:defRPr/>
            </a:pPr>
            <a:r>
              <a:rPr lang="en-US" altLang="zh-CN" sz="4800" b="1" dirty="0">
                <a:solidFill>
                  <a:srgbClr val="0000CC"/>
                </a:solidFill>
                <a:latin typeface="+mn-lt"/>
                <a:ea typeface="黑体" pitchFamily="2" charset="-122"/>
              </a:rPr>
              <a:t>Ⅱ</a:t>
            </a:r>
            <a:r>
              <a:rPr lang="en-US" altLang="zh-CN" sz="47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47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句型转换</a:t>
            </a:r>
            <a:r>
              <a:rPr lang="zh-CN" altLang="en-US" sz="4700" b="1" dirty="0">
                <a:latin typeface="黑体" pitchFamily="2" charset="-122"/>
                <a:ea typeface="黑体" pitchFamily="2" charset="-122"/>
              </a:rPr>
              <a:t/>
            </a:r>
            <a:br>
              <a:rPr lang="zh-CN" altLang="en-US" sz="4700" b="1" dirty="0">
                <a:latin typeface="黑体" pitchFamily="2" charset="-122"/>
                <a:ea typeface="黑体" pitchFamily="2" charset="-122"/>
              </a:rPr>
            </a:br>
            <a:r>
              <a:rPr lang="en-US" altLang="zh-CN" sz="3600" b="1" dirty="0">
                <a:latin typeface="Times New Roman" pitchFamily="18" charset="0"/>
              </a:rPr>
              <a:t>1.They have a basketball match every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Sunday. </a:t>
            </a:r>
            <a:r>
              <a:rPr lang="en-US" altLang="zh-CN" sz="3400" b="1" dirty="0">
                <a:latin typeface="Times New Roman" pitchFamily="18" charset="0"/>
              </a:rPr>
              <a:t>(</a:t>
            </a:r>
            <a:r>
              <a:rPr lang="zh-CN" altLang="en-US" sz="3400" b="1" dirty="0">
                <a:latin typeface="Times New Roman" pitchFamily="18" charset="0"/>
              </a:rPr>
              <a:t>用</a:t>
            </a:r>
            <a:r>
              <a:rPr lang="en-US" altLang="zh-CN" sz="3400" b="1" dirty="0">
                <a:latin typeface="Times New Roman" pitchFamily="18" charset="0"/>
              </a:rPr>
              <a:t>next Sunday</a:t>
            </a:r>
            <a:r>
              <a:rPr lang="zh-CN" altLang="en-US" sz="3400" b="1" dirty="0">
                <a:latin typeface="Times New Roman" pitchFamily="18" charset="0"/>
              </a:rPr>
              <a:t>替换</a:t>
            </a:r>
            <a:r>
              <a:rPr lang="en-US" altLang="zh-CN" sz="3400" b="1" dirty="0">
                <a:latin typeface="Times New Roman" pitchFamily="18" charset="0"/>
              </a:rPr>
              <a:t>every Sunday)</a:t>
            </a:r>
            <a:r>
              <a:rPr lang="en-US" altLang="zh-CN" sz="3600" b="1" dirty="0">
                <a:latin typeface="Times New Roman" pitchFamily="18" charset="0"/>
              </a:rPr>
              <a:t/>
            </a:r>
            <a:br>
              <a:rPr lang="en-US" altLang="zh-CN" sz="3600" b="1" dirty="0">
                <a:latin typeface="Times New Roman" pitchFamily="18" charset="0"/>
              </a:rPr>
            </a:br>
            <a:r>
              <a:rPr lang="en-US" altLang="zh-CN" sz="3600" b="1" dirty="0">
                <a:latin typeface="Times New Roman" pitchFamily="18" charset="0"/>
              </a:rPr>
              <a:t>They ____ _____ ___ _____ a basketball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match next Sunday.</a:t>
            </a:r>
            <a:br>
              <a:rPr lang="en-US" altLang="zh-CN" sz="3600" b="1" dirty="0">
                <a:latin typeface="Times New Roman" pitchFamily="18" charset="0"/>
              </a:rPr>
            </a:br>
            <a:r>
              <a:rPr lang="en-US" altLang="zh-CN" sz="3600" b="1" dirty="0">
                <a:latin typeface="Times New Roman" pitchFamily="18" charset="0"/>
              </a:rPr>
              <a:t>2. We are going to have a school trip next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week. (</a:t>
            </a:r>
            <a:r>
              <a:rPr lang="zh-CN" altLang="en-US" sz="3600" b="1" dirty="0">
                <a:latin typeface="Times New Roman" pitchFamily="18" charset="0"/>
              </a:rPr>
              <a:t>就划线部分提问</a:t>
            </a:r>
            <a:r>
              <a:rPr lang="en-US" altLang="zh-CN" sz="3600" b="1" dirty="0">
                <a:latin typeface="Times New Roman" pitchFamily="18" charset="0"/>
              </a:rPr>
              <a:t>)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_____ ____ you ___ ___ _____ next week?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4. I’m, going to, walk, school, not, to,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(</a:t>
            </a:r>
            <a:r>
              <a:rPr lang="zh-CN" altLang="en-US" sz="3600" b="1" dirty="0">
                <a:latin typeface="Times New Roman" pitchFamily="18" charset="0"/>
              </a:rPr>
              <a:t>连词成句</a:t>
            </a:r>
            <a:r>
              <a:rPr lang="en-US" altLang="zh-CN" sz="3600" b="1" dirty="0">
                <a:latin typeface="Times New Roman" pitchFamily="18" charset="0"/>
              </a:rPr>
              <a:t>)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__________________________________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595438" y="2444750"/>
            <a:ext cx="817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460625" y="2444750"/>
            <a:ext cx="1262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4764088" y="244475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252413" y="4605338"/>
            <a:ext cx="1350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lang="en-US" altLang="zh-CN"/>
              <a:t> 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787525" y="4605338"/>
            <a:ext cx="817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243513" y="4605338"/>
            <a:ext cx="1262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611563" y="4605338"/>
            <a:ext cx="5699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429125" y="4605338"/>
            <a:ext cx="6715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do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3900488" y="2444750"/>
            <a:ext cx="568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731838" y="6135688"/>
            <a:ext cx="7548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I’m not going to walk to school.</a:t>
            </a:r>
            <a:r>
              <a:rPr lang="en-US" altLang="zh-CN" sz="25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4" grpId="0"/>
      <p:bldP spid="48135" grpId="0"/>
      <p:bldP spid="48137" grpId="0"/>
      <p:bldP spid="48138" grpId="0"/>
      <p:bldP spid="48139" grpId="0"/>
      <p:bldP spid="48140" grpId="0"/>
      <p:bldP spid="48141" grpId="0"/>
      <p:bldP spid="481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9"/>
          <p:cNvSpPr txBox="1">
            <a:spLocks noChangeArrowheads="1"/>
          </p:cNvSpPr>
          <p:nvPr/>
        </p:nvSpPr>
        <p:spPr bwMode="auto">
          <a:xfrm>
            <a:off x="444500" y="549275"/>
            <a:ext cx="82550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3. I’m going to see my teacher on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Teachers’ Day. (</a:t>
            </a:r>
            <a:r>
              <a:rPr lang="zh-CN" altLang="en-US" sz="3600" b="1">
                <a:latin typeface="Times New Roman" pitchFamily="18" charset="0"/>
              </a:rPr>
              <a:t>改为一般疑问句</a:t>
            </a:r>
            <a:r>
              <a:rPr lang="en-US" altLang="zh-CN" sz="3600" b="1">
                <a:latin typeface="Times New Roman" pitchFamily="18" charset="0"/>
              </a:rPr>
              <a:t>, </a:t>
            </a:r>
          </a:p>
          <a:p>
            <a:pPr eaLnBrk="1" hangingPunct="1">
              <a:spcBef>
                <a:spcPct val="30000"/>
              </a:spcBef>
            </a:pPr>
            <a:r>
              <a:rPr lang="zh-CN" altLang="en-US" sz="3600" b="1">
                <a:latin typeface="Times New Roman" pitchFamily="18" charset="0"/>
              </a:rPr>
              <a:t>并做肯定回答）</a:t>
            </a:r>
            <a:br>
              <a:rPr lang="zh-CN" altLang="en-US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--____ ____ going to see _____ teacher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on Teachers’ Day?</a:t>
            </a:r>
            <a:br>
              <a:rPr lang="en-US" altLang="zh-CN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--Yes, I am.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5. Friday, what, is, do, going, to, next,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he (</a:t>
            </a:r>
            <a:r>
              <a:rPr lang="zh-CN" altLang="en-US" sz="3600" b="1">
                <a:latin typeface="Times New Roman" pitchFamily="18" charset="0"/>
              </a:rPr>
              <a:t>连词成句）</a:t>
            </a:r>
            <a:br>
              <a:rPr lang="zh-CN" altLang="en-US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________________________________?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5800" y="5754688"/>
            <a:ext cx="727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 is he going to do next Friday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25513" y="2528888"/>
            <a:ext cx="1150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1981200" y="2528888"/>
            <a:ext cx="1130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5532438" y="2528888"/>
            <a:ext cx="1106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3" grpId="0"/>
      <p:bldP spid="45064" grpId="0"/>
      <p:bldP spid="4506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2651125" y="728663"/>
            <a:ext cx="29257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0000CC"/>
                </a:solidFill>
              </a:rPr>
              <a:t>Homework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731838" y="1719263"/>
            <a:ext cx="76771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Write a passage about how you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are going to make your city cleaner.</a:t>
            </a:r>
          </a:p>
        </p:txBody>
      </p:sp>
      <p:pic>
        <p:nvPicPr>
          <p:cNvPr id="24582" name="Picture 6" descr="linha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429000"/>
            <a:ext cx="567372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549275"/>
            <a:ext cx="3743325" cy="1143000"/>
          </a:xfrm>
        </p:spPr>
        <p:txBody>
          <a:bodyPr/>
          <a:lstStyle/>
          <a:p>
            <a:pPr algn="l" defTabSz="913556">
              <a:defRPr/>
            </a:pPr>
            <a:r>
              <a:rPr lang="en-US" altLang="zh-CN" sz="4100" b="1" kern="1200" dirty="0">
                <a:solidFill>
                  <a:schemeClr val="tx1"/>
                </a:solidFill>
                <a:cs typeface="+mn-cs"/>
              </a:rPr>
              <a:t>1b </a:t>
            </a:r>
            <a:r>
              <a:rPr lang="en-US" altLang="zh-CN" sz="4100" b="1" kern="1200" dirty="0">
                <a:solidFill>
                  <a:srgbClr val="003399"/>
                </a:solidFill>
                <a:cs typeface="+mn-cs"/>
              </a:rPr>
              <a:t>Pair work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676400"/>
            <a:ext cx="8447087" cy="3509963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A: What are you going to do next year?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B: Well, I’m going to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take guitar lessons</a:t>
            </a:r>
            <a:r>
              <a:rPr lang="en-US" altLang="zh-CN" b="1" smtClean="0">
                <a:latin typeface="Times New Roman" pitchFamily="18" charset="0"/>
              </a:rPr>
              <a:t>. 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I really love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music</a:t>
            </a:r>
            <a:r>
              <a:rPr lang="en-US" altLang="zh-CN" b="1" smtClean="0">
                <a:latin typeface="Times New Roman" pitchFamily="18" charset="0"/>
              </a:rPr>
              <a:t>.</a:t>
            </a:r>
            <a:r>
              <a:rPr lang="zh-CN" altLang="zh-CN" b="1" smtClean="0">
                <a:solidFill>
                  <a:schemeClr val="bg1"/>
                </a:solidFill>
              </a:rPr>
              <a:t>学科网</a:t>
            </a:r>
            <a:r>
              <a:rPr lang="en-US" altLang="zh-CN" b="1" smtClean="0">
                <a:solidFill>
                  <a:srgbClr val="003399"/>
                </a:solidFill>
              </a:rPr>
              <a:t>. </a:t>
            </a:r>
          </a:p>
          <a:p>
            <a:pPr>
              <a:buFontTx/>
              <a:buNone/>
            </a:pPr>
            <a:endParaRPr lang="en-US" altLang="zh-CN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A: Sounds interesting. I’m going to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learn 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     a foreign language</a:t>
            </a:r>
            <a:r>
              <a:rPr lang="en-US" altLang="zh-CN" b="1" smtClean="0">
                <a:latin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B : Are you? Great! But </a:t>
            </a:r>
            <a:r>
              <a:rPr lang="en-US" altLang="zh-CN" b="1" u="sng" smtClean="0">
                <a:latin typeface="Times New Roman" pitchFamily="18" charset="0"/>
              </a:rPr>
              <a:t>foreign</a:t>
            </a:r>
            <a:r>
              <a:rPr lang="en-US" altLang="zh-CN" b="1" smtClean="0">
                <a:latin typeface="Times New Roman" pitchFamily="18" charset="0"/>
              </a:rPr>
              <a:t> languages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 are not for me.</a:t>
            </a:r>
          </a:p>
        </p:txBody>
      </p:sp>
      <p:sp>
        <p:nvSpPr>
          <p:cNvPr id="5" name="线形标注 2(带强调线) 4"/>
          <p:cNvSpPr/>
          <p:nvPr/>
        </p:nvSpPr>
        <p:spPr>
          <a:xfrm>
            <a:off x="5867400" y="5562600"/>
            <a:ext cx="3276600" cy="838200"/>
          </a:xfrm>
          <a:prstGeom prst="accentCallout2">
            <a:avLst>
              <a:gd name="adj1" fmla="val 23146"/>
              <a:gd name="adj2" fmla="val -3970"/>
              <a:gd name="adj3" fmla="val 23146"/>
              <a:gd name="adj4" fmla="val -11621"/>
              <a:gd name="adj5" fmla="val -58194"/>
              <a:gd name="adj6" fmla="val -1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foreign  adj.  </a:t>
            </a:r>
            <a:r>
              <a:rPr lang="zh-CN" altLang="en-US" sz="2400" b="1" dirty="0">
                <a:solidFill>
                  <a:schemeClr val="tx1"/>
                </a:solidFill>
              </a:rPr>
              <a:t>外国的     </a:t>
            </a:r>
            <a:r>
              <a:rPr lang="en-US" altLang="zh-CN" sz="2400" b="1" dirty="0">
                <a:solidFill>
                  <a:schemeClr val="tx1"/>
                </a:solidFill>
              </a:rPr>
              <a:t>foreigner  n.</a:t>
            </a:r>
            <a:r>
              <a:rPr lang="zh-CN" altLang="en-US" sz="2400" b="1" dirty="0">
                <a:solidFill>
                  <a:schemeClr val="tx1"/>
                </a:solidFill>
              </a:rPr>
              <a:t>外国人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52400" y="762000"/>
            <a:ext cx="899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1c</a:t>
            </a:r>
            <a:r>
              <a:rPr lang="en-US" altLang="zh-CN" sz="3600" b="1">
                <a:solidFill>
                  <a:srgbClr val="003399"/>
                </a:solidFill>
              </a:rPr>
              <a:t> Listen and circle the resolutions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you hear in 1a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pic>
        <p:nvPicPr>
          <p:cNvPr id="7171" name="Picture 1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9050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147763" y="2576513"/>
            <a:ext cx="5710237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1.  learn to play an instrument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2.  make the soccer team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3.  get good grades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4.  eat healthier food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5.  get lots of exercise</a:t>
            </a:r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1652588" y="4148138"/>
            <a:ext cx="3124200" cy="5762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1508125" y="2503488"/>
            <a:ext cx="5208588" cy="714375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579563" y="3271838"/>
            <a:ext cx="4168775" cy="6905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0772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1d </a:t>
            </a:r>
            <a:r>
              <a:rPr lang="en-US" altLang="zh-CN" sz="3600" b="1">
                <a:solidFill>
                  <a:srgbClr val="003399"/>
                </a:solidFill>
              </a:rPr>
              <a:t>Listen again and fill in the chart.</a:t>
            </a:r>
          </a:p>
        </p:txBody>
      </p:sp>
      <p:graphicFrame>
        <p:nvGraphicFramePr>
          <p:cNvPr id="5" name="Group 28"/>
          <p:cNvGraphicFramePr>
            <a:graphicFrameLocks noGrp="1"/>
          </p:cNvGraphicFramePr>
          <p:nvPr/>
        </p:nvGraphicFramePr>
        <p:xfrm>
          <a:off x="615950" y="2743200"/>
          <a:ext cx="7924800" cy="3810000"/>
        </p:xfrm>
        <a:graphic>
          <a:graphicData uri="http://schemas.openxmlformats.org/drawingml/2006/table">
            <a:tbl>
              <a:tblPr/>
              <a:tblGrid>
                <a:gridCol w="914400"/>
                <a:gridCol w="2362200"/>
                <a:gridCol w="4648200"/>
              </a:tblGrid>
              <a:tr h="62525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resolution</a:t>
                      </a: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are they going to do it?</a:t>
                      </a: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1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Lucy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1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Kim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529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Mike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006850" y="4351338"/>
            <a:ext cx="49149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study hard and do </a:t>
            </a:r>
            <a:endParaRPr kumimoji="1" lang="en-US" altLang="ja-JP" sz="2400" b="1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my homework every day.</a:t>
            </a: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4197350" y="3513138"/>
            <a:ext cx="50228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take piano lessons. </a:t>
            </a:r>
          </a:p>
        </p:txBody>
      </p:sp>
      <p:pic>
        <p:nvPicPr>
          <p:cNvPr id="8219" name="Picture 3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828800" y="3436938"/>
            <a:ext cx="18288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learn to play </a:t>
            </a:r>
          </a:p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the piano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1682750" y="4579938"/>
            <a:ext cx="266700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400" b="1">
                <a:latin typeface="Times New Roman" pitchFamily="18" charset="0"/>
              </a:rPr>
              <a:t>get good grades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606550" y="5494338"/>
            <a:ext cx="26670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make the soccer team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3898900" y="5265738"/>
            <a:ext cx="5022850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practice really hard. (I’m going to go to a summer camp and play soccer every day there.)</a:t>
            </a:r>
          </a:p>
        </p:txBody>
      </p:sp>
      <p:pic>
        <p:nvPicPr>
          <p:cNvPr id="8224" name="图片 14" descr="B-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26670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10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9021763" cy="1079500"/>
          </a:xfrm>
        </p:spPr>
        <p:txBody>
          <a:bodyPr/>
          <a:lstStyle/>
          <a:p>
            <a:pPr algn="l"/>
            <a:r>
              <a:rPr lang="en-US" altLang="zh-CN" sz="3600" b="1" smtClean="0">
                <a:solidFill>
                  <a:srgbClr val="0000CC"/>
                </a:solidFill>
              </a:rPr>
              <a:t>Pair works: </a:t>
            </a:r>
            <a:br>
              <a:rPr lang="en-US" altLang="zh-CN" sz="3600" b="1" smtClean="0">
                <a:solidFill>
                  <a:srgbClr val="0000CC"/>
                </a:solidFill>
              </a:rPr>
            </a:br>
            <a:r>
              <a:rPr lang="en-US" altLang="zh-CN" sz="3600" b="1" smtClean="0">
                <a:solidFill>
                  <a:srgbClr val="0000CC"/>
                </a:solidFill>
              </a:rPr>
              <a:t>What other resolutions can you make?</a:t>
            </a:r>
            <a:r>
              <a:rPr lang="en-US" altLang="zh-CN" sz="3600" b="1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9750" cy="3783013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I want to be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teacher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How are you going to do that?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Well,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going to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study hard and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    get good grades.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Sounds like a good plan. I want to get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a lot of exercise.</a:t>
            </a:r>
            <a:endParaRPr lang="zh-CN" altLang="en-US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zh-CN" sz="3600" b="1" kern="1200" dirty="0" smtClean="0">
                <a:solidFill>
                  <a:schemeClr val="tx1"/>
                </a:solidFill>
                <a:cs typeface="+mn-cs"/>
              </a:rPr>
              <a:t>2a</a:t>
            </a: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  Discuss the questions with your  </a:t>
            </a:r>
            <a:b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</a:b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      partner.</a:t>
            </a:r>
            <a:endParaRPr lang="zh-CN" altLang="en-US" sz="3600" b="1" kern="1200" dirty="0" smtClean="0">
              <a:solidFill>
                <a:srgbClr val="003399"/>
              </a:solidFill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2332038"/>
            <a:ext cx="8763000" cy="4525962"/>
          </a:xfrm>
        </p:spPr>
        <p:txBody>
          <a:bodyPr/>
          <a:lstStyle/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Did you make any resolution last year?</a:t>
            </a: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 , I didn’t.</a:t>
            </a:r>
          </a:p>
          <a:p>
            <a:pPr marL="742950" indent="-742950" eaLnBrk="1" hangingPunct="1">
              <a:lnSpc>
                <a:spcPts val="1000"/>
              </a:lnSpc>
              <a:buFontTx/>
              <a:buNone/>
            </a:pPr>
            <a:endParaRPr lang="en-US" altLang="zh-CN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Were you </a:t>
            </a:r>
            <a:r>
              <a:rPr lang="en-US" altLang="zh-CN" b="1" u="sng" smtClean="0">
                <a:latin typeface="Times New Roman" pitchFamily="18" charset="0"/>
                <a:cs typeface="Times New Roman" pitchFamily="18" charset="0"/>
              </a:rPr>
              <a:t>able to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keep them? Why or why not?</a:t>
            </a: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 , I wasn’t. Because I forgot them.</a:t>
            </a:r>
            <a:endParaRPr lang="zh-CN" altLang="en-US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线形标注 2(带强调线) 3"/>
          <p:cNvSpPr/>
          <p:nvPr/>
        </p:nvSpPr>
        <p:spPr>
          <a:xfrm>
            <a:off x="4724400" y="5257800"/>
            <a:ext cx="2667000" cy="838200"/>
          </a:xfrm>
          <a:prstGeom prst="accentCallout2">
            <a:avLst>
              <a:gd name="adj1" fmla="val 23146"/>
              <a:gd name="adj2" fmla="val -3970"/>
              <a:gd name="adj3" fmla="val 23146"/>
              <a:gd name="adj4" fmla="val -11621"/>
              <a:gd name="adj5" fmla="val -129523"/>
              <a:gd name="adj6" fmla="val -566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be able to…</a:t>
            </a:r>
          </a:p>
          <a:p>
            <a:pPr algn="ctr"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会；能够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609600"/>
            <a:ext cx="87630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+mj-lt"/>
                <a:ea typeface="+mj-ea"/>
              </a:rPr>
              <a:t>2b</a:t>
            </a:r>
            <a:r>
              <a:rPr lang="en-US" altLang="zh-CN" sz="3600" b="1" dirty="0">
                <a:solidFill>
                  <a:srgbClr val="003399"/>
                </a:solidFill>
                <a:latin typeface="+mj-lt"/>
                <a:ea typeface="+mj-ea"/>
              </a:rPr>
              <a:t> Read the passage and match each paragraph with its main purpose.</a:t>
            </a: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5" name="双波形 4"/>
          <p:cNvSpPr/>
          <p:nvPr/>
        </p:nvSpPr>
        <p:spPr>
          <a:xfrm>
            <a:off x="381000" y="2667000"/>
            <a:ext cx="8534400" cy="2895600"/>
          </a:xfrm>
          <a:prstGeom prst="double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533400" y="3276600"/>
            <a:ext cx="92964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3200"/>
              <a:t>1. To question the idea of making resolutions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2. To give the meaning of resolution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3. To discuss the different kinds of resolutions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 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2022</Words>
  <Application>Microsoft Office PowerPoint</Application>
  <PresentationFormat>全屏显示(4:3)</PresentationFormat>
  <Paragraphs>278</Paragraphs>
  <Slides>39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9" baseType="lpstr">
      <vt:lpstr>Arial</vt:lpstr>
      <vt:lpstr>宋体</vt:lpstr>
      <vt:lpstr>Calibri</vt:lpstr>
      <vt:lpstr>Verdana</vt:lpstr>
      <vt:lpstr>Times New Roman</vt:lpstr>
      <vt:lpstr>MS UI Gothic</vt:lpstr>
      <vt:lpstr>黑体</vt:lpstr>
      <vt:lpstr>1_默认设计模板</vt:lpstr>
      <vt:lpstr>上海Nordri专业商务幻灯演示设计</vt:lpstr>
      <vt:lpstr>BMP 图象</vt:lpstr>
      <vt:lpstr>PowerPoint 演示文稿</vt:lpstr>
      <vt:lpstr>PowerPoint 演示文稿</vt:lpstr>
      <vt:lpstr>PowerPoint 演示文稿</vt:lpstr>
      <vt:lpstr>1b Pair work</vt:lpstr>
      <vt:lpstr>PowerPoint 演示文稿</vt:lpstr>
      <vt:lpstr>PowerPoint 演示文稿</vt:lpstr>
      <vt:lpstr>Pair works:  What other resolutions can you make? </vt:lpstr>
      <vt:lpstr>2a  Discuss the questions with your         partner.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We’re going to build more buildings</vt:lpstr>
      <vt:lpstr>PowerPoint 演示文稿</vt:lpstr>
      <vt:lpstr>PowerPoint 演示文稿</vt:lpstr>
      <vt:lpstr>PowerPoint 演示文稿</vt:lpstr>
      <vt:lpstr>PowerPoint 演示文稿</vt:lpstr>
      <vt:lpstr>Groupwork. City designers.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45</cp:revision>
  <cp:lastPrinted>1601-01-01T00:00:00Z</cp:lastPrinted>
  <dcterms:created xsi:type="dcterms:W3CDTF">1601-01-01T00:00:00Z</dcterms:created>
  <dcterms:modified xsi:type="dcterms:W3CDTF">2015-08-12T06:41:07Z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